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3" r:id="rId10"/>
    <p:sldId id="263" r:id="rId11"/>
    <p:sldId id="264" r:id="rId12"/>
    <p:sldId id="265" r:id="rId13"/>
    <p:sldId id="266" r:id="rId14"/>
    <p:sldId id="274" r:id="rId15"/>
    <p:sldId id="275" r:id="rId16"/>
    <p:sldId id="267" r:id="rId17"/>
    <p:sldId id="268" r:id="rId18"/>
    <p:sldId id="270" r:id="rId19"/>
    <p:sldId id="271" r:id="rId20"/>
    <p:sldId id="272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Space Grotesk" pitchFamily="2" charset="77"/>
      <p:regular r:id="rId27"/>
      <p:bold r:id="rId28"/>
    </p:embeddedFont>
    <p:embeddedFont>
      <p:font typeface="Space Grotesk Medium" pitchFamily="2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4">
          <p15:clr>
            <a:srgbClr val="747775"/>
          </p15:clr>
        </p15:guide>
        <p15:guide id="2" orient="horz" pos="240">
          <p15:clr>
            <a:srgbClr val="747775"/>
          </p15:clr>
        </p15:guide>
        <p15:guide id="3" orient="horz" pos="189">
          <p15:clr>
            <a:srgbClr val="747775"/>
          </p15:clr>
        </p15:guide>
        <p15:guide id="4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Fiqworyzm4lGK1QYdcLrF+ekD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03"/>
    <p:restoredTop sz="94719"/>
  </p:normalViewPr>
  <p:slideViewPr>
    <p:cSldViewPr snapToGrid="0">
      <p:cViewPr varScale="1">
        <p:scale>
          <a:sx n="198" d="100"/>
          <a:sy n="198" d="100"/>
        </p:scale>
        <p:origin x="688" y="176"/>
      </p:cViewPr>
      <p:guideLst>
        <p:guide orient="horz" pos="144"/>
        <p:guide orient="horz" pos="240"/>
        <p:guide orient="horz" pos="18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b9f8cdb2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9" name="Google Shape;79;g39b9f8cdb2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b2ec9a1c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6" name="Google Shape;86;g39b2ec9a1c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b2ec9a1c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g39b2ec9a1c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b9f8cdb2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0" name="Google Shape;100;g39b9f8cdb2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Show by comparing the code files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276235B6-E46F-B227-B5FD-7CCCEF94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b2ec9a1c7_0_48:notes">
            <a:extLst>
              <a:ext uri="{FF2B5EF4-FFF2-40B4-BE49-F238E27FC236}">
                <a16:creationId xmlns:a16="http://schemas.microsoft.com/office/drawing/2014/main" id="{9E3F3A30-4A8D-E31B-307F-B60BE48AE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g39b2ec9a1c7_0_48:notes">
            <a:extLst>
              <a:ext uri="{FF2B5EF4-FFF2-40B4-BE49-F238E27FC236}">
                <a16:creationId xmlns:a16="http://schemas.microsoft.com/office/drawing/2014/main" id="{0914552D-1930-F00D-9D7C-32D80AA29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8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ACBAD48B-1AE1-D841-EDEF-8DE3DFDAE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b2ec9a1c7_0_48:notes">
            <a:extLst>
              <a:ext uri="{FF2B5EF4-FFF2-40B4-BE49-F238E27FC236}">
                <a16:creationId xmlns:a16="http://schemas.microsoft.com/office/drawing/2014/main" id="{0E998F4F-F63C-2C77-AFA3-7C6752E4D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3" name="Google Shape;93;g39b2ec9a1c7_0_48:notes">
            <a:extLst>
              <a:ext uri="{FF2B5EF4-FFF2-40B4-BE49-F238E27FC236}">
                <a16:creationId xmlns:a16="http://schemas.microsoft.com/office/drawing/2014/main" id="{065DA8C7-FFB7-79E9-8DAB-90A8FCC82D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178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d261a2c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108;g39d261a2c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b9f8cdb2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4" name="Google Shape;114;g39b9f8cdb25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Show the code difference between 03 and 04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Refer: https://</a:t>
            </a:r>
            <a:r>
              <a:rPr lang="en-US" dirty="0" err="1"/>
              <a:t>docs.vllm.ai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/latest/features/</a:t>
            </a:r>
            <a:r>
              <a:rPr lang="en-US" dirty="0" err="1"/>
              <a:t>multimodal_inputs.html#video-inputs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b9f8cdb2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1" name="Google Shape;131;g39b9f8cdb2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d261a2ce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" name="Google Shape;137;g39d261a2ce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b2ec9a1c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g39b2ec9a1c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b2ec9a1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g39b2ec9a1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b2ec9a1c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1" name="Google Shape;71;g39b2ec9a1c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eaa2e32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2" name="Google Shape;122;g39eaa2e32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A41B48EC-BE58-2054-9DB3-1D9C50F9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eaa2e3294_0_2:notes">
            <a:extLst>
              <a:ext uri="{FF2B5EF4-FFF2-40B4-BE49-F238E27FC236}">
                <a16:creationId xmlns:a16="http://schemas.microsoft.com/office/drawing/2014/main" id="{4C974377-5F14-8495-915D-2004BD1C8F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2" name="Google Shape;122;g39eaa2e3294_0_2:notes">
            <a:extLst>
              <a:ext uri="{FF2B5EF4-FFF2-40B4-BE49-F238E27FC236}">
                <a16:creationId xmlns:a16="http://schemas.microsoft.com/office/drawing/2014/main" id="{54F54DD1-3A46-B8C2-5863-E78515E1F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1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 title="1920x1080_grid_v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6" title="raysummit25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9700" y="369700"/>
            <a:ext cx="1425026" cy="546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33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07">
          <p15:clr>
            <a:srgbClr val="E46962"/>
          </p15:clr>
        </p15:guide>
        <p15:guide id="4" pos="5527">
          <p15:clr>
            <a:srgbClr val="E46962"/>
          </p15:clr>
        </p15:guide>
        <p15:guide id="5" orient="horz" pos="577">
          <p15:clr>
            <a:srgbClr val="E46962"/>
          </p15:clr>
        </p15:guide>
        <p15:guide id="6" orient="horz" pos="8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indya-saha/ray-summit-2025/blob/main/src/02_image_caption_demo.py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ndya-saha/ray-summit-2025/blob/main/performanc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indya-saha/ray-summit-2025/blob/main/src/04_image_caption_demo.py" TargetMode="Externa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y-project/ray/pull/57826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anindya-saha/ray-summit-202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github.com/ray-project/ray/pull/57980" TargetMode="External"/><Relationship Id="rId4" Type="http://schemas.openxmlformats.org/officeDocument/2006/relationships/hyperlink" Target="https://www.linkedin.com/in/anindyacs/" TargetMode="External"/><Relationship Id="rId9" Type="http://schemas.openxmlformats.org/officeDocument/2006/relationships/hyperlink" Target="https://github.com/ray-project/ray/issues/5781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llm-project/vll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github.com/open-compass/VLMEvalK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indya-saha/ray-summit-2025/blob/main/src/01_image_caption_demo.py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ndya-saha/ray-summit-2025/blob/main/vllm_ray_metrics_integration.md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y-project/ray/blob/52915af79d376eb4da8fb8584ca16eb197f1bea4/python/ray/llm/_internal/batch/processor/vllm_engine_proc.py#L104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github.com/ray-project/ray/blob/52915af79d376eb4da8fb8584ca16eb197f1bea4/python/ray/llm/_internal/batch/stages/vllm_engine_stage.py#L18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/>
          <p:nvPr/>
        </p:nvSpPr>
        <p:spPr>
          <a:xfrm>
            <a:off x="369700" y="3926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RAY SUMMIT 2025</a:t>
            </a:r>
            <a:endParaRPr sz="30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2" name="Google Shape;32;p1"/>
          <p:cNvSpPr txBox="1"/>
          <p:nvPr/>
        </p:nvSpPr>
        <p:spPr>
          <a:xfrm>
            <a:off x="369700" y="444435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ANINDYA SAHA</a:t>
            </a:r>
            <a:r>
              <a:rPr lang="en" sz="1800" b="0" i="0" u="none" strike="noStrike" cap="none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, </a:t>
            </a:r>
            <a:r>
              <a:rPr lang="en" sz="18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ZOOX INC.</a:t>
            </a:r>
            <a:endParaRPr sz="1800" b="0" i="0" u="none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b9f8cdb25_1_0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SUMMARY OF THE 1</a:t>
            </a:r>
            <a:r>
              <a:rPr lang="en" sz="2400" baseline="300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ST</a:t>
            </a: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PIPELINE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82" name="Google Shape;82;g39b9f8cdb25_1_0" title="Work-Ray Summit 20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75" y="1722299"/>
            <a:ext cx="3538800" cy="3185700"/>
          </a:xfrm>
          <a:prstGeom prst="roundRect">
            <a:avLst>
              <a:gd name="adj" fmla="val 602"/>
            </a:avLst>
          </a:prstGeom>
          <a:noFill/>
          <a:ln>
            <a:noFill/>
          </a:ln>
        </p:spPr>
      </p:pic>
      <p:sp>
        <p:nvSpPr>
          <p:cNvPr id="83" name="Google Shape;83;g39b9f8cdb25_1_0"/>
          <p:cNvSpPr txBox="1"/>
          <p:nvPr/>
        </p:nvSpPr>
        <p:spPr>
          <a:xfrm>
            <a:off x="369900" y="1722300"/>
            <a:ext cx="3921600" cy="15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Automatic batching and parallelization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Callbacks execute within the processor's execution context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Single map_batches operation handles everything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for simpler pipelines where preprocessing is lightweight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b2ec9a1c7_0_96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OPTIMIZATION - REPARTITIONING DATA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89" name="Google Shape;89;g39b2ec9a1c7_0_96"/>
          <p:cNvSpPr txBox="1"/>
          <p:nvPr/>
        </p:nvSpPr>
        <p:spPr>
          <a:xfrm>
            <a:off x="369900" y="1810474"/>
            <a:ext cx="4640400" cy="288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For CPU-bound preprocessing (like image resizing)</a:t>
            </a:r>
            <a:endParaRPr sz="900" b="1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num_blocks = num_cpus * 2  # Oversubscribe for better utilization</a:t>
            </a: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dataset = dataset.repartition(num_blocks)</a:t>
            </a: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For I/O-bound preprocessing (like downloading)</a:t>
            </a:r>
            <a:endParaRPr sz="900" b="1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num_blocks = num_cpus * 4  # More blocks to hide I/O latency</a:t>
            </a: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dataset = dataset.repartition(num_blocks)</a:t>
            </a:r>
            <a:endParaRPr sz="900" dirty="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For memory-intensive preprocessing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num_blocks = available_memory / max_block_size</a:t>
            </a: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dataset = dataset.repartition(num_blocks)</a:t>
            </a:r>
            <a:endParaRPr sz="900" dirty="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Let Ray decide (often good default)</a:t>
            </a:r>
            <a:endParaRPr sz="900" b="1" dirty="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# Don't repartition - Ray will use heuristics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90" name="Google Shape;90;g39b2ec9a1c7_0_96" title="Work-Ray Summit 2025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918" y="1938575"/>
            <a:ext cx="3828900" cy="2314200"/>
          </a:xfrm>
          <a:prstGeom prst="roundRect">
            <a:avLst>
              <a:gd name="adj" fmla="val 978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2ec9a1c7_0_48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OPTIMIZATION - SCALING UP PRE AND POST PROCESSOR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96" name="Google Shape;96;g39b2ec9a1c7_0_48" title="Work-Ray Summit 2025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650" y="1750700"/>
            <a:ext cx="2781300" cy="3185700"/>
          </a:xfrm>
          <a:prstGeom prst="roundRect">
            <a:avLst>
              <a:gd name="adj" fmla="val 1080"/>
            </a:avLst>
          </a:prstGeom>
          <a:noFill/>
          <a:ln>
            <a:noFill/>
          </a:ln>
        </p:spPr>
      </p:pic>
      <p:sp>
        <p:nvSpPr>
          <p:cNvPr id="97" name="Google Shape;97;g39b2ec9a1c7_0_48"/>
          <p:cNvSpPr txBox="1"/>
          <p:nvPr/>
        </p:nvSpPr>
        <p:spPr>
          <a:xfrm>
            <a:off x="369900" y="2444700"/>
            <a:ext cx="46404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Control preprocessor and postprocessor independently</a:t>
            </a: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Instead of </a:t>
            </a:r>
            <a:r>
              <a:rPr lang="en" sz="1100" dirty="0">
                <a:solidFill>
                  <a:srgbClr val="B7B7B7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map</a:t>
            </a: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use </a:t>
            </a:r>
            <a:r>
              <a:rPr lang="en" sz="1100" dirty="0">
                <a:solidFill>
                  <a:srgbClr val="B7B7B7"/>
                </a:solidFill>
                <a:latin typeface="Courier New" panose="02070309020205020404" pitchFamily="49" charset="0"/>
                <a:ea typeface="Space Grotesk"/>
                <a:cs typeface="Courier New" panose="02070309020205020404" pitchFamily="49" charset="0"/>
                <a:sym typeface="Space Grotesk"/>
              </a:rPr>
              <a:t>map_batches </a:t>
            </a: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to process samples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4D1079-E2C9-87E7-342F-418C1311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80" y="195339"/>
            <a:ext cx="3776080" cy="4710368"/>
          </a:xfrm>
          <a:prstGeom prst="rect">
            <a:avLst/>
          </a:prstGeom>
        </p:spPr>
      </p:pic>
      <p:sp>
        <p:nvSpPr>
          <p:cNvPr id="102" name="Google Shape;102;g39b9f8cdb25_1_11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BUILDING THE 2</a:t>
            </a:r>
            <a:r>
              <a:rPr lang="en" sz="2400" baseline="30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nd</a:t>
            </a: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PIPELINE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103" name="Google Shape;103;g39b9f8cdb25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1" y="1897307"/>
            <a:ext cx="3692400" cy="3008400"/>
          </a:xfrm>
          <a:prstGeom prst="roundRect">
            <a:avLst>
              <a:gd name="adj" fmla="val 836"/>
            </a:avLst>
          </a:prstGeom>
          <a:noFill/>
          <a:ln>
            <a:noFill/>
          </a:ln>
        </p:spPr>
      </p:pic>
      <p:sp>
        <p:nvSpPr>
          <p:cNvPr id="105" name="Google Shape;105;g39b9f8cdb25_1_11"/>
          <p:cNvSpPr txBox="1"/>
          <p:nvPr/>
        </p:nvSpPr>
        <p:spPr>
          <a:xfrm>
            <a:off x="369900" y="1723150"/>
            <a:ext cx="14298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800">
                <a:solidFill>
                  <a:schemeClr val="hlink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02_image_caption_demo.py</a:t>
            </a:r>
            <a:endParaRPr sz="800" b="0" i="0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EB1AB-AA9C-40B8-BD0F-E0AF8A392410}"/>
              </a:ext>
            </a:extLst>
          </p:cNvPr>
          <p:cNvSpPr/>
          <p:nvPr/>
        </p:nvSpPr>
        <p:spPr>
          <a:xfrm>
            <a:off x="4435947" y="382625"/>
            <a:ext cx="3478343" cy="491236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E3803-E7D4-C0ED-7018-BC255AF3D916}"/>
              </a:ext>
            </a:extLst>
          </p:cNvPr>
          <p:cNvSpPr/>
          <p:nvPr/>
        </p:nvSpPr>
        <p:spPr>
          <a:xfrm>
            <a:off x="4467478" y="905582"/>
            <a:ext cx="3478343" cy="1738519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EC50CB-AAD8-B82D-74A2-72A57FCA1BD7}"/>
              </a:ext>
            </a:extLst>
          </p:cNvPr>
          <p:cNvSpPr/>
          <p:nvPr/>
        </p:nvSpPr>
        <p:spPr>
          <a:xfrm>
            <a:off x="4467477" y="2599070"/>
            <a:ext cx="3478343" cy="1081063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7A74AC-DECC-7F23-9670-B684CBB68F03}"/>
              </a:ext>
            </a:extLst>
          </p:cNvPr>
          <p:cNvSpPr/>
          <p:nvPr/>
        </p:nvSpPr>
        <p:spPr>
          <a:xfrm>
            <a:off x="4467476" y="3729873"/>
            <a:ext cx="3478343" cy="117583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0464FEB8-50D5-93D2-C044-069FCFB30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2ec9a1c7_0_48">
            <a:extLst>
              <a:ext uri="{FF2B5EF4-FFF2-40B4-BE49-F238E27FC236}">
                <a16:creationId xmlns:a16="http://schemas.microsoft.com/office/drawing/2014/main" id="{DA0A04E2-9E91-5FE5-DB5F-DE3CC160A46A}"/>
              </a:ext>
            </a:extLst>
          </p:cNvPr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PERFORMANCE RESULTS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C545ED-5FAB-0CC7-9D4E-575719F12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63098"/>
              </p:ext>
            </p:extLst>
          </p:nvPr>
        </p:nvGraphicFramePr>
        <p:xfrm>
          <a:off x="369700" y="1829536"/>
          <a:ext cx="5845253" cy="246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702">
                  <a:extLst>
                    <a:ext uri="{9D8B030D-6E8A-4147-A177-3AD203B41FA5}">
                      <a16:colId xmlns:a16="http://schemas.microsoft.com/office/drawing/2014/main" val="2159865449"/>
                    </a:ext>
                  </a:extLst>
                </a:gridCol>
                <a:gridCol w="1234551">
                  <a:extLst>
                    <a:ext uri="{9D8B030D-6E8A-4147-A177-3AD203B41FA5}">
                      <a16:colId xmlns:a16="http://schemas.microsoft.com/office/drawing/2014/main" val="17360208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609706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28021899"/>
                    </a:ext>
                  </a:extLst>
                </a:gridCol>
              </a:tblGrid>
              <a:tr h="23297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V1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V2 (Improved)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270400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pace Grotesk" pitchFamily="2" charset="77"/>
                          <a:cs typeface="Space Grotesk" pitchFamily="2" charset="77"/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399888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GPUs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Same ✓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69986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Batch Size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493527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Partitions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Default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Optimized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466980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Concurrency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pace Grotesk" pitchFamily="2" charset="77"/>
                          <a:cs typeface="Space Grotesk" pitchFamily="2" charset="77"/>
                        </a:rPr>
                        <a:t>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063995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pace Grotesk" pitchFamily="2" charset="77"/>
                          <a:cs typeface="Space Grotesk" pitchFamily="2" charset="77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796112"/>
                  </a:ext>
                </a:extLst>
              </a:tr>
              <a:tr h="232972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Preprocessing</a:t>
                      </a:r>
                      <a:endParaRPr lang="en-US" sz="1000" b="1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136-153 rows/s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15,500 rows/s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101x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797063"/>
                  </a:ext>
                </a:extLst>
              </a:tr>
              <a:tr h="224185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Memory Usage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3.2GB (13%)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19.8GB (84%)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6.2x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21271"/>
                  </a:ext>
                </a:extLst>
              </a:tr>
              <a:tr h="205567"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vLLM</a:t>
                      </a:r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 Throughput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~14.5 rows/s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u="none" strike="noStrike" cap="none" dirty="0">
                          <a:solidFill>
                            <a:schemeClr val="dk1"/>
                          </a:solidFill>
                          <a:effectLst/>
                          <a:latin typeface="Space Grotesk" pitchFamily="2" charset="77"/>
                          <a:cs typeface="Space Grotesk" pitchFamily="2" charset="77"/>
                          <a:sym typeface="Arial"/>
                        </a:rPr>
                        <a:t>~17.8 rows/s</a:t>
                      </a:r>
                      <a:endParaRPr lang="en-US" sz="1000" dirty="0"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000" b="1" dirty="0">
                          <a:effectLst/>
                          <a:latin typeface="Space Grotesk" pitchFamily="2" charset="77"/>
                          <a:cs typeface="Space Grotesk" pitchFamily="2" charset="77"/>
                        </a:rPr>
                        <a:t>1.2x</a:t>
                      </a:r>
                      <a:endParaRPr lang="en-US" sz="1000" dirty="0">
                        <a:effectLst/>
                        <a:latin typeface="Space Grotesk" pitchFamily="2" charset="77"/>
                        <a:cs typeface="Space Grotesk" pitchFamily="2" charset="77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94817835"/>
                  </a:ext>
                </a:extLst>
              </a:tr>
            </a:tbl>
          </a:graphicData>
        </a:graphic>
      </p:graphicFrame>
      <p:sp>
        <p:nvSpPr>
          <p:cNvPr id="12" name="Google Shape;126;g39eaa2e3294_0_2">
            <a:extLst>
              <a:ext uri="{FF2B5EF4-FFF2-40B4-BE49-F238E27FC236}">
                <a16:creationId xmlns:a16="http://schemas.microsoft.com/office/drawing/2014/main" id="{AEF526EB-E800-203B-34C4-122D1F5239A9}"/>
              </a:ext>
            </a:extLst>
          </p:cNvPr>
          <p:cNvSpPr txBox="1"/>
          <p:nvPr/>
        </p:nvSpPr>
        <p:spPr>
          <a:xfrm>
            <a:off x="292325" y="4397138"/>
            <a:ext cx="5922627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https://github.com/anindya-saha/ray-summit-2025/blob/main/performance.md</a:t>
            </a:r>
            <a:endParaRPr sz="8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07660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26B7E7C-1DCB-CA1D-DEE4-4A8374E0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b2ec9a1c7_0_48">
            <a:extLst>
              <a:ext uri="{FF2B5EF4-FFF2-40B4-BE49-F238E27FC236}">
                <a16:creationId xmlns:a16="http://schemas.microsoft.com/office/drawing/2014/main" id="{B9E288EB-FAE1-6234-9587-B7BB027D8EC4}"/>
              </a:ext>
            </a:extLst>
          </p:cNvPr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PERFORMANCE COMPARISON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156C34B9-432D-E272-F2A9-08D15EFC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0" y="1710762"/>
            <a:ext cx="4794969" cy="2683857"/>
          </a:xfrm>
          <a:prstGeom prst="rect">
            <a:avLst/>
          </a:prstGeom>
        </p:spPr>
      </p:pic>
      <p:pic>
        <p:nvPicPr>
          <p:cNvPr id="5" name="Picture 4" descr="A comparison of a graph&#10;&#10;AI-generated content may be incorrect.">
            <a:extLst>
              <a:ext uri="{FF2B5EF4-FFF2-40B4-BE49-F238E27FC236}">
                <a16:creationId xmlns:a16="http://schemas.microsoft.com/office/drawing/2014/main" id="{4460EA9E-F403-D42D-B942-DCEE019B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579" y="594622"/>
            <a:ext cx="2578101" cy="3859700"/>
          </a:xfrm>
          <a:prstGeom prst="roundRect">
            <a:avLst>
              <a:gd name="adj" fmla="val 593"/>
            </a:avLst>
          </a:prstGeom>
        </p:spPr>
      </p:pic>
    </p:spTree>
    <p:extLst>
      <p:ext uri="{BB962C8B-B14F-4D97-AF65-F5344CB8AC3E}">
        <p14:creationId xmlns:p14="http://schemas.microsoft.com/office/powerpoint/2010/main" val="69593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d261a2ce7_0_22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FULL PIPELINE CONTROL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11" name="Google Shape;111;g39d261a2ce7_0_22"/>
          <p:cNvSpPr txBox="1"/>
          <p:nvPr/>
        </p:nvSpPr>
        <p:spPr>
          <a:xfrm>
            <a:off x="369900" y="1722300"/>
            <a:ext cx="4398600" cy="25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Leverage </a:t>
            </a:r>
            <a:r>
              <a:rPr lang="en" sz="1100" b="0" i="0" u="none" strike="noStrike" cap="none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qwen_vl_utils</a:t>
            </a:r>
            <a:endParaRPr sz="1100" b="0" i="0" u="none" strike="noStrike" cap="none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Dedicated </a:t>
            </a:r>
            <a:r>
              <a:rPr lang="en" sz="1100" b="0" i="0" u="none" strike="noStrike" cap="none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CaptionProcessor</a:t>
            </a: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class with state management</a:t>
            </a:r>
            <a:endParaRPr sz="11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lvl="1" indent="-184150" algn="l" rtl="0"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avoids: </a:t>
            </a:r>
            <a:r>
              <a:rPr lang="en" sz="800" dirty="0" err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huggingface_hub.errors.HfHubHTTPError</a:t>
            </a:r>
            <a:r>
              <a:rPr lang="en" sz="8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: 429 Client Error: Too Many Requests for </a:t>
            </a:r>
            <a:r>
              <a:rPr lang="en" sz="800" dirty="0" err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8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: https://</a:t>
            </a:r>
            <a:r>
              <a:rPr lang="en" sz="800" dirty="0" err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huggingface.co</a:t>
            </a:r>
            <a:r>
              <a:rPr lang="en" sz="8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800" dirty="0" err="1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" sz="800" dirty="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/models/Qwen/Qwen2-VL-2B-Instruct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Direct integration with </a:t>
            </a:r>
            <a:r>
              <a:rPr lang="en" sz="1100" b="0" i="0" u="none" strike="noStrike" cap="none" dirty="0" err="1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HuggingFace</a:t>
            </a: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" sz="1100" b="0" i="0" u="none" strike="noStrike" cap="none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Qwen2_5_VLProcessor</a:t>
            </a:r>
            <a:endParaRPr sz="11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Processor instance reuse across workers for efficiency</a:t>
            </a:r>
            <a:endParaRPr sz="11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Explicit </a:t>
            </a:r>
            <a:r>
              <a:rPr lang="en" sz="1100" b="0" i="0" u="none" strike="noStrike" cap="none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process_vision_info</a:t>
            </a:r>
            <a:r>
              <a:rPr lang="en" sz="1100" b="0" i="0" u="none" strike="noStrike" cap="none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for image handling</a:t>
            </a:r>
            <a:endParaRPr sz="11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0" i="0" u="none" strike="noStrike" cap="none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Fine-grained vLLM Config</a:t>
            </a:r>
            <a:endParaRPr sz="11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F798A49-539F-0B3E-0898-CAC6C66B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65" y="271977"/>
            <a:ext cx="4671980" cy="4645435"/>
          </a:xfrm>
          <a:prstGeom prst="rect">
            <a:avLst/>
          </a:prstGeom>
        </p:spPr>
      </p:pic>
      <p:sp>
        <p:nvSpPr>
          <p:cNvPr id="116" name="Google Shape;116;g39b9f8cdb25_1_51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BUILDING THE 3</a:t>
            </a:r>
            <a:r>
              <a:rPr lang="en" sz="2400" baseline="300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rd</a:t>
            </a: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PIPELINE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117" name="Google Shape;117;g39b9f8cdb25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06" y="1827112"/>
            <a:ext cx="3011100" cy="3090300"/>
          </a:xfrm>
          <a:prstGeom prst="roundRect">
            <a:avLst>
              <a:gd name="adj" fmla="val 1943"/>
            </a:avLst>
          </a:prstGeom>
          <a:noFill/>
          <a:ln>
            <a:noFill/>
          </a:ln>
        </p:spPr>
      </p:pic>
      <p:sp>
        <p:nvSpPr>
          <p:cNvPr id="118" name="Google Shape;118;g39b9f8cdb25_1_51"/>
          <p:cNvSpPr txBox="1"/>
          <p:nvPr/>
        </p:nvSpPr>
        <p:spPr>
          <a:xfrm>
            <a:off x="369700" y="1672325"/>
            <a:ext cx="1441800" cy="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04_image_caption_demo.py</a:t>
            </a:r>
            <a:endParaRPr sz="800" b="0" i="0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59AF0-DCBD-D9E7-3593-106279D7E960}"/>
              </a:ext>
            </a:extLst>
          </p:cNvPr>
          <p:cNvSpPr/>
          <p:nvPr/>
        </p:nvSpPr>
        <p:spPr>
          <a:xfrm>
            <a:off x="4404575" y="1653100"/>
            <a:ext cx="4546770" cy="2068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78DD9F-195E-81BA-A358-350A6232006D}"/>
              </a:ext>
            </a:extLst>
          </p:cNvPr>
          <p:cNvSpPr/>
          <p:nvPr/>
        </p:nvSpPr>
        <p:spPr>
          <a:xfrm>
            <a:off x="4451022" y="472016"/>
            <a:ext cx="4453875" cy="1200309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C4E3FF-0916-31CF-202E-BFA9A244AD12}"/>
              </a:ext>
            </a:extLst>
          </p:cNvPr>
          <p:cNvSpPr/>
          <p:nvPr/>
        </p:nvSpPr>
        <p:spPr>
          <a:xfrm>
            <a:off x="4497470" y="1720325"/>
            <a:ext cx="4453875" cy="2001669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3A859-E6D3-5F9A-F753-9F8533B21F11}"/>
              </a:ext>
            </a:extLst>
          </p:cNvPr>
          <p:cNvSpPr/>
          <p:nvPr/>
        </p:nvSpPr>
        <p:spPr>
          <a:xfrm>
            <a:off x="4497470" y="3789219"/>
            <a:ext cx="4453875" cy="1014601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5C851C-F4D8-646D-0B61-998A920C3624}"/>
              </a:ext>
            </a:extLst>
          </p:cNvPr>
          <p:cNvSpPr/>
          <p:nvPr/>
        </p:nvSpPr>
        <p:spPr>
          <a:xfrm>
            <a:off x="5005985" y="2473187"/>
            <a:ext cx="1430387" cy="111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570975-8ADB-8C09-199D-CBBF45B7382A}"/>
              </a:ext>
            </a:extLst>
          </p:cNvPr>
          <p:cNvSpPr/>
          <p:nvPr/>
        </p:nvSpPr>
        <p:spPr>
          <a:xfrm>
            <a:off x="5005985" y="2600873"/>
            <a:ext cx="1430387" cy="111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EFC562-A0BE-FD10-D66E-9B3A189763E6}"/>
              </a:ext>
            </a:extLst>
          </p:cNvPr>
          <p:cNvSpPr/>
          <p:nvPr/>
        </p:nvSpPr>
        <p:spPr>
          <a:xfrm>
            <a:off x="5005985" y="2720321"/>
            <a:ext cx="1430387" cy="11107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1" animBg="1"/>
      <p:bldP spid="4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b9f8cdb25_1_60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WHEN NOT TO USE RAY DATA LLM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34" name="Google Shape;134;g39b9f8cdb25_1_60"/>
          <p:cNvSpPr txBox="1"/>
          <p:nvPr/>
        </p:nvSpPr>
        <p:spPr>
          <a:xfrm>
            <a:off x="369900" y="1739613"/>
            <a:ext cx="4302600" cy="2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Interactive/Real-time Serving</a:t>
            </a:r>
            <a:endParaRPr sz="1100" b="1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Single request latency matters more than throughput</a:t>
            </a:r>
          </a:p>
          <a:p>
            <a:pPr marL="400050" lvl="1" indent="-184150">
              <a:spcBef>
                <a:spcPts val="1000"/>
              </a:spcBef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-US" sz="10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Need immediate per-image responses</a:t>
            </a: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Use: Ray Serve with vLLM directly</a:t>
            </a:r>
            <a:endParaRPr lang="en-US"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-US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Small Jobs (1000 images)</a:t>
            </a:r>
            <a:endParaRPr lang="en-US"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Overhead exceeds benefits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Use: Simple batch script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Heavy CUDA Preprocessing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 CUDA kernels for image processing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Use: Ray Data with custom GPU actors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d261a2ce7_0_5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LEARNINGS &amp; KEY TAKEAWAYS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0" name="Google Shape;140;g39d261a2ce7_0_5"/>
          <p:cNvSpPr txBox="1"/>
          <p:nvPr/>
        </p:nvSpPr>
        <p:spPr>
          <a:xfrm>
            <a:off x="369900" y="1739613"/>
            <a:ext cx="4302600" cy="28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Progressive Complexity is Your Friend</a:t>
            </a:r>
            <a:endParaRPr sz="1100" b="1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Start with </a:t>
            </a:r>
            <a:r>
              <a:rPr lang="en" sz="1100" dirty="0" err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build_llm_processor</a:t>
            </a:r>
            <a:r>
              <a:rPr lang="en" sz="110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callbacks for MVP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Add explicit stages when you need resource control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Go full custom when performance is critical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Lesson: Premature optimization is the root of all evil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Separation of Concerns Matters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CPU Tasks: Image loading, preprocessing, formatting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GPU Tasks: Pure inference without I/O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Memory: Keep large objects (images) out of GPU pipeline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" name="Google Shape;141;g39d261a2ce7_0_5"/>
          <p:cNvSpPr txBox="1"/>
          <p:nvPr/>
        </p:nvSpPr>
        <p:spPr>
          <a:xfrm>
            <a:off x="4776900" y="1739613"/>
            <a:ext cx="38919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b="1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State Management in Distributed Systems</a:t>
            </a:r>
            <a:endParaRPr sz="1100" b="1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Model loading is expensive - do it once per worker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Use class-based processors for state persistence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00050" marR="0" lvl="1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Ray handles worker lifecycle automatically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 txBox="1"/>
          <p:nvPr/>
        </p:nvSpPr>
        <p:spPr>
          <a:xfrm>
            <a:off x="369700" y="3391150"/>
            <a:ext cx="84045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000" dirty="0">
                <a:solidFill>
                  <a:schemeClr val="lt1"/>
                </a:solidFill>
                <a:latin typeface="Space Grotesk Medium"/>
                <a:cs typeface="Space Grotesk Medium"/>
                <a:sym typeface="Space Grotesk Medium"/>
              </a:rPr>
              <a:t>SCALING POST-TRAINING WORKFLOWS WITH RAY DATA, RAY DATA LLM AND </a:t>
            </a:r>
            <a:r>
              <a:rPr lang="en-US" sz="3000" dirty="0" err="1">
                <a:solidFill>
                  <a:schemeClr val="lt1"/>
                </a:solidFill>
                <a:latin typeface="Space Grotesk Medium"/>
                <a:cs typeface="Space Grotesk Medium"/>
                <a:sym typeface="Space Grotesk Medium"/>
              </a:rPr>
              <a:t>vLLM</a:t>
            </a:r>
            <a:endParaRPr lang="en-US" sz="3000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8" name="Google Shape;38;p2"/>
          <p:cNvSpPr txBox="1"/>
          <p:nvPr/>
        </p:nvSpPr>
        <p:spPr>
          <a:xfrm>
            <a:off x="962093" y="4368190"/>
            <a:ext cx="7541400" cy="2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ANINDYA SAHA, ZOOX INC.</a:t>
            </a:r>
            <a:endParaRPr sz="180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/>
          </a:blip>
          <a:srcRect l="7425" t="1978" r="7425" b="1978"/>
          <a:stretch/>
        </p:blipFill>
        <p:spPr>
          <a:xfrm>
            <a:off x="369700" y="4344100"/>
            <a:ext cx="533100" cy="54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" name="Google Shape;40;p2"/>
          <p:cNvSpPr txBox="1"/>
          <p:nvPr/>
        </p:nvSpPr>
        <p:spPr>
          <a:xfrm>
            <a:off x="962093" y="4679990"/>
            <a:ext cx="75414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ML Platform Engineer</a:t>
            </a:r>
            <a:endParaRPr sz="12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/>
        </p:nvSpPr>
        <p:spPr>
          <a:xfrm>
            <a:off x="369700" y="32410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THANK YOU.</a:t>
            </a:r>
            <a:endParaRPr sz="30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654900" y="3793208"/>
            <a:ext cx="13350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asaha@zoox.com</a:t>
            </a:r>
            <a:endParaRPr sz="1000" b="0" i="0" u="none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05" y="4051278"/>
            <a:ext cx="219295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654900" y="4023823"/>
            <a:ext cx="29538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https://www.linkedin.com/in/anindyacs/</a:t>
            </a:r>
            <a:endParaRPr sz="1000" b="0" i="0" u="none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5" y="3779897"/>
            <a:ext cx="219300" cy="219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69900" y="4309738"/>
            <a:ext cx="219300" cy="2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4"/>
          <p:cNvSpPr txBox="1"/>
          <p:nvPr/>
        </p:nvSpPr>
        <p:spPr>
          <a:xfrm>
            <a:off x="654900" y="4288938"/>
            <a:ext cx="38244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7"/>
              </a:rPr>
              <a:t>https://github.com/anindya-saha/ray-summit-2025</a:t>
            </a:r>
            <a:endParaRPr sz="1000" b="0" i="0" u="none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369700" y="4581133"/>
            <a:ext cx="13350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We’re hiring!!</a:t>
            </a:r>
            <a:endParaRPr sz="1000" b="0" i="0" u="none" strike="noStrike" cap="none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2727435" y="1764950"/>
            <a:ext cx="3689131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Special Thanks to: Nikhil G, Kourosh H @ </a:t>
            </a:r>
            <a:r>
              <a:rPr lang="en" sz="1200" dirty="0" err="1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Anyscale</a:t>
            </a:r>
            <a:endParaRPr sz="1200" b="0" i="0" u="none" strike="noStrike" cap="none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2501925" y="1917350"/>
            <a:ext cx="41817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Code Reviewing, Fixing Ray Data codes, Feedbacks on Slides etc.</a:t>
            </a:r>
            <a:endParaRPr sz="1000" b="0" i="0" u="none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2501925" y="2121172"/>
            <a:ext cx="4285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https://ray.slack.com/archives/C08H0M37WLQ/p1760636442990289</a:t>
            </a:r>
            <a:endParaRPr sz="8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https://ray.slack.com/archives/C08H0M37WLQ/p1759776795931939</a:t>
            </a:r>
            <a:endParaRPr sz="8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8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800">
                <a:solidFill>
                  <a:srgbClr val="EEEEEE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https://github.com/ray-project/ray/pull/57826</a:t>
            </a:r>
            <a:endParaRPr sz="8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EEEE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https://github.com/ray-project/ray/issues/57812</a:t>
            </a:r>
            <a:endParaRPr sz="8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EEEEE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https://github.com/ray-project/ray/pull/57980</a:t>
            </a:r>
            <a:endParaRPr sz="8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Agenda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369700" y="1779787"/>
            <a:ext cx="6031200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Post training workflow; Relevant Use Cases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Solution stack with Ray Data LLM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Why Ray Data LLM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Prototype to Production scale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>
              <a:lnSpc>
                <a:spcPct val="130000"/>
              </a:lnSpc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Integrating Prometheus &amp; Grafana</a:t>
            </a:r>
            <a:endParaRPr lang="en-US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>
              <a:lnSpc>
                <a:spcPct val="130000"/>
              </a:lnSpc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-US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Optimizations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When not Ray Data LLM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Space Grotesk"/>
              <a:buChar char="●"/>
            </a:pPr>
            <a:r>
              <a:rPr lang="en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Learnings and going forward</a:t>
            </a:r>
            <a:endParaRPr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/>
          <p:nvPr/>
        </p:nvSpPr>
        <p:spPr>
          <a:xfrm>
            <a:off x="377651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USE CASES - BUSINESS NEEDS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52" name="Google Shape;52;p4"/>
          <p:cNvSpPr txBox="1"/>
          <p:nvPr/>
        </p:nvSpPr>
        <p:spPr>
          <a:xfrm>
            <a:off x="369900" y="1810475"/>
            <a:ext cx="3921600" cy="24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Fine tuning LLM models create several checkpoints  and validation on the test set consumes significant time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Evaluation of checkpoints can be offloaded to a separate offline process to not interfere with the main training loop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Custom evaluator such LLM as a Judge can be added independently of training loop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Picture 4" descr="A diagram of a workflow&#10;&#10;AI-generated content may be incorrect.">
            <a:extLst>
              <a:ext uri="{FF2B5EF4-FFF2-40B4-BE49-F238E27FC236}">
                <a16:creationId xmlns:a16="http://schemas.microsoft.com/office/drawing/2014/main" id="{3C82B962-ECE9-66E1-4173-57D59A72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899" y="1805499"/>
            <a:ext cx="4479383" cy="2315356"/>
          </a:xfrm>
          <a:prstGeom prst="roundRect">
            <a:avLst>
              <a:gd name="adj" fmla="val 903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b2ec9a1c7_0_14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USE CASES – POSSIBLE TECHNICAL DIRECTIONS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59" name="Google Shape;59;g39b2ec9a1c7_0_14"/>
          <p:cNvSpPr txBox="1"/>
          <p:nvPr/>
        </p:nvSpPr>
        <p:spPr>
          <a:xfrm>
            <a:off x="369900" y="1810475"/>
            <a:ext cx="3921600" cy="13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Evaluation of all checkpoints can happen together or one at a time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evaluation workflow can scale up and down on its own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" name="Google Shape;60;g39b2ec9a1c7_0_14"/>
          <p:cNvSpPr txBox="1"/>
          <p:nvPr/>
        </p:nvSpPr>
        <p:spPr>
          <a:xfrm>
            <a:off x="4696725" y="1810475"/>
            <a:ext cx="392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evaluation can also be fired off asynchronously while training is still going on</a:t>
            </a:r>
            <a:endParaRPr sz="110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We can leverage smaller / cheaper GPU nodes for evaluation rather then costly GPU nodes needed for training</a:t>
            </a:r>
            <a:endParaRPr sz="110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1" name="Google Shape;61;g39b2ec9a1c7_0_14" title="Work-Ray Summit 2025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38" y="3094963"/>
            <a:ext cx="6200700" cy="1724100"/>
          </a:xfrm>
          <a:prstGeom prst="roundRect">
            <a:avLst>
              <a:gd name="adj" fmla="val 70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b2ec9a1c7_0_21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WHY RAY DATA LLM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67" name="Google Shape;67;g39b2ec9a1c7_0_21"/>
          <p:cNvSpPr txBox="1"/>
          <p:nvPr/>
        </p:nvSpPr>
        <p:spPr>
          <a:xfrm>
            <a:off x="369900" y="1810475"/>
            <a:ext cx="3921600" cy="2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Ray Core: Heterogeneous CPU / GPU Clusters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Ray Data LLM: APIs for offline batch inference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514350" marR="0" lvl="1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Integrate with existing Ray Data Pipeline ecosystem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514350" marR="0" lvl="1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First class integration for </a:t>
            </a:r>
            <a:r>
              <a:rPr lang="en" sz="1100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vLLM</a:t>
            </a: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 and OpenAI compatible endpoints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514350" marR="0" lvl="1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Scale up preprocess, postprocess and vLLM evaluation independently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182880" marR="0" lvl="0" indent="-1612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●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Our existing process already use </a:t>
            </a:r>
            <a:r>
              <a:rPr lang="en" sz="1100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VLMEvalKit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514350" marR="0" lvl="1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It uses vLLM under the hood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514350" marR="0" lvl="1" indent="-298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1100"/>
              <a:buFont typeface="Space Grotesk"/>
              <a:buChar char="○"/>
            </a:pPr>
            <a:r>
              <a:rPr lang="en" sz="11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Migration effort to scalable Ray is not significant</a:t>
            </a:r>
            <a:endParaRPr sz="11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Picture 4" descr="A diagram of a model bash&#10;&#10;AI-generated content may be incorrect.">
            <a:extLst>
              <a:ext uri="{FF2B5EF4-FFF2-40B4-BE49-F238E27FC236}">
                <a16:creationId xmlns:a16="http://schemas.microsoft.com/office/drawing/2014/main" id="{4F3C1D44-AF88-A37F-219E-AA0F3259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331" y="2005500"/>
            <a:ext cx="4699000" cy="1854200"/>
          </a:xfrm>
          <a:prstGeom prst="roundRect">
            <a:avLst>
              <a:gd name="adj" fmla="val 1039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b2ec9a1c7_0_8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BUILDING THE 1</a:t>
            </a:r>
            <a:r>
              <a:rPr lang="en" sz="2400" baseline="300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st</a:t>
            </a:r>
            <a:r>
              <a:rPr lang="en" sz="2400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 PIPELINE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74" name="Google Shape;74;g39b2ec9a1c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975" y="1214699"/>
            <a:ext cx="4074000" cy="3655800"/>
          </a:xfrm>
          <a:prstGeom prst="roundRect">
            <a:avLst>
              <a:gd name="adj" fmla="val 1638"/>
            </a:avLst>
          </a:prstGeom>
          <a:noFill/>
          <a:ln>
            <a:noFill/>
          </a:ln>
        </p:spPr>
      </p:pic>
      <p:pic>
        <p:nvPicPr>
          <p:cNvPr id="75" name="Google Shape;75;g39b2ec9a1c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00" y="1950109"/>
            <a:ext cx="4415700" cy="2293800"/>
          </a:xfrm>
          <a:prstGeom prst="roundRect">
            <a:avLst>
              <a:gd name="adj" fmla="val 2148"/>
            </a:avLst>
          </a:prstGeom>
          <a:noFill/>
          <a:ln>
            <a:noFill/>
          </a:ln>
        </p:spPr>
      </p:pic>
      <p:sp>
        <p:nvSpPr>
          <p:cNvPr id="76" name="Google Shape;76;g39b2ec9a1c7_0_8"/>
          <p:cNvSpPr txBox="1"/>
          <p:nvPr/>
        </p:nvSpPr>
        <p:spPr>
          <a:xfrm>
            <a:off x="369700" y="1748525"/>
            <a:ext cx="14103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800">
                <a:solidFill>
                  <a:schemeClr val="hlink"/>
                </a:solidFill>
                <a:uFill>
                  <a:noFill/>
                </a:u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01_image_caption_demo.py</a:t>
            </a:r>
            <a:endParaRPr sz="800" b="0" i="0" strike="noStrike" cap="none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157AE6-FD9E-3B53-8038-5352EA3472AF}"/>
              </a:ext>
            </a:extLst>
          </p:cNvPr>
          <p:cNvSpPr/>
          <p:nvPr/>
        </p:nvSpPr>
        <p:spPr>
          <a:xfrm>
            <a:off x="5093594" y="1468192"/>
            <a:ext cx="3857223" cy="1010991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249C09-0E06-EFD5-98FE-121CBA807911}"/>
              </a:ext>
            </a:extLst>
          </p:cNvPr>
          <p:cNvSpPr/>
          <p:nvPr/>
        </p:nvSpPr>
        <p:spPr>
          <a:xfrm>
            <a:off x="5093593" y="2479411"/>
            <a:ext cx="3857223" cy="81114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B1C62-1330-9060-743E-B33276E012DC}"/>
              </a:ext>
            </a:extLst>
          </p:cNvPr>
          <p:cNvSpPr/>
          <p:nvPr/>
        </p:nvSpPr>
        <p:spPr>
          <a:xfrm>
            <a:off x="5093593" y="3290553"/>
            <a:ext cx="3857223" cy="1519706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eaa2e3294_0_2"/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PROMETHEUS &amp; GRAFANA</a:t>
            </a:r>
            <a:endParaRPr sz="2400" b="0" i="0" u="none" strike="noStrike" cap="none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126" name="Google Shape;126;g39eaa2e3294_0_2"/>
          <p:cNvSpPr txBox="1"/>
          <p:nvPr/>
        </p:nvSpPr>
        <p:spPr>
          <a:xfrm>
            <a:off x="5967425" y="3469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https://github.com/anindya-saha/ray-summit-2025/blob/main/vllm_ray_metrics_integration.md</a:t>
            </a:r>
            <a:endParaRPr sz="800" dirty="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7" name="Google Shape;127;g39eaa2e3294_0_2"/>
          <p:cNvSpPr txBox="1"/>
          <p:nvPr/>
        </p:nvSpPr>
        <p:spPr>
          <a:xfrm>
            <a:off x="5967425" y="1837926"/>
            <a:ext cx="2921400" cy="1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r>
              <a:rPr lang="en" sz="8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Needs modification to </a:t>
            </a:r>
            <a:r>
              <a:rPr lang="en" sz="800" dirty="0">
                <a:solidFill>
                  <a:srgbClr val="008000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vllm_engine_stage.py</a:t>
            </a:r>
            <a:endParaRPr lang="en" sz="800" dirty="0">
              <a:solidFill>
                <a:srgbClr val="008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8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8" name="Google Shape;128;g39eaa2e3294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425" y="2051418"/>
            <a:ext cx="3000000" cy="12794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;g39eaa2e3294_0_2">
            <a:extLst>
              <a:ext uri="{FF2B5EF4-FFF2-40B4-BE49-F238E27FC236}">
                <a16:creationId xmlns:a16="http://schemas.microsoft.com/office/drawing/2014/main" id="{02D16233-1DB6-EE9A-5C78-A692D733D19D}"/>
              </a:ext>
            </a:extLst>
          </p:cNvPr>
          <p:cNvSpPr txBox="1"/>
          <p:nvPr/>
        </p:nvSpPr>
        <p:spPr>
          <a:xfrm>
            <a:off x="5967425" y="1673348"/>
            <a:ext cx="2921400" cy="14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800" dirty="0">
                <a:solidFill>
                  <a:srgbClr val="B7B7B7"/>
                </a:solidFill>
                <a:latin typeface="Space Grotesk"/>
                <a:ea typeface="Space Grotesk"/>
                <a:cs typeface="Space Grotesk"/>
                <a:sym typeface="Space Grotesk"/>
              </a:rPr>
              <a:t>Stages</a:t>
            </a:r>
            <a:r>
              <a:rPr lang="en-US" sz="800" dirty="0">
                <a:solidFill>
                  <a:srgbClr val="008000"/>
                </a:solidFill>
                <a:latin typeface="Space Grotesk"/>
                <a:cs typeface="Space Grotesk"/>
              </a:rPr>
              <a:t> </a:t>
            </a:r>
            <a:r>
              <a:rPr lang="en-US" sz="800" dirty="0">
                <a:solidFill>
                  <a:srgbClr val="008000"/>
                </a:solidFill>
                <a:latin typeface="Space Grotesk"/>
                <a:cs typeface="Space Grotesk"/>
                <a:hlinkClick r:id="rId6"/>
              </a:rPr>
              <a:t>vllm_engine_proc.</a:t>
            </a:r>
            <a:r>
              <a:rPr lang="en" sz="800" dirty="0">
                <a:solidFill>
                  <a:srgbClr val="008000"/>
                </a:solidFill>
                <a:latin typeface="Space Grotesk"/>
                <a:cs typeface="Space Grotesk"/>
                <a:sym typeface="Space Grotesk"/>
                <a:hlinkClick r:id="rId6"/>
              </a:rPr>
              <a:t>py</a:t>
            </a:r>
            <a:endParaRPr lang="en" sz="800" dirty="0">
              <a:solidFill>
                <a:srgbClr val="008000"/>
              </a:solidFill>
              <a:latin typeface="Space Grotesk"/>
              <a:cs typeface="Space Grotesk"/>
              <a:sym typeface="Space Grotesk"/>
            </a:endParaRP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lang="en-US" sz="800" dirty="0">
              <a:solidFill>
                <a:srgbClr val="B7B7B7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0FE302-1C26-3917-4B73-1E4102A4B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0" y="1673348"/>
            <a:ext cx="5479481" cy="27247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3023C4DD-0FBD-50DA-1D83-C69DED5A8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eaa2e3294_0_2">
            <a:extLst>
              <a:ext uri="{FF2B5EF4-FFF2-40B4-BE49-F238E27FC236}">
                <a16:creationId xmlns:a16="http://schemas.microsoft.com/office/drawing/2014/main" id="{15F93982-F932-2FF7-4810-589E2480F6CE}"/>
              </a:ext>
            </a:extLst>
          </p:cNvPr>
          <p:cNvSpPr txBox="1"/>
          <p:nvPr/>
        </p:nvSpPr>
        <p:spPr>
          <a:xfrm>
            <a:off x="369700" y="1283800"/>
            <a:ext cx="84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 dirty="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CAPTIONS</a:t>
            </a:r>
            <a:endParaRPr sz="2400" b="0" i="0" u="none" strike="noStrike" cap="none" dirty="0">
              <a:solidFill>
                <a:schemeClr val="lt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C7C63-7B87-0934-96C1-31EB16BE9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0" y="1738501"/>
            <a:ext cx="5257800" cy="2502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BACE3-C435-3B5D-4996-466E5A566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500" y="1738500"/>
            <a:ext cx="3340712" cy="2215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F200F9-CA0F-88E9-E131-3245551F3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627498" y="3948568"/>
            <a:ext cx="3340713" cy="29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0967"/>
      </p:ext>
    </p:extLst>
  </p:cSld>
  <p:clrMapOvr>
    <a:masterClrMapping/>
  </p:clrMapOvr>
</p:sld>
</file>

<file path=ppt/theme/theme1.xml><?xml version="1.0" encoding="utf-8"?>
<a:theme xmlns:a="http://schemas.openxmlformats.org/drawingml/2006/main" name="Ray Summi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984</Words>
  <Application>Microsoft Macintosh PowerPoint</Application>
  <PresentationFormat>On-screen Show (16:9)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Consolas</vt:lpstr>
      <vt:lpstr>Space Grotesk</vt:lpstr>
      <vt:lpstr>Space Grotesk Medium</vt:lpstr>
      <vt:lpstr>Courier New</vt:lpstr>
      <vt:lpstr>Ray Summit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Anindya Saha</cp:lastModifiedBy>
  <cp:revision>22</cp:revision>
  <dcterms:modified xsi:type="dcterms:W3CDTF">2025-11-05T23:01:05Z</dcterms:modified>
</cp:coreProperties>
</file>